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0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2B4C-0D81-447F-883E-07ABE23D4B8B}" type="datetimeFigureOut">
              <a:rPr lang="fr-FR" smtClean="0"/>
              <a:pPr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F515-060E-43C4-AEB1-C11AE6D27B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2B4C-0D81-447F-883E-07ABE23D4B8B}" type="datetimeFigureOut">
              <a:rPr lang="fr-FR" smtClean="0"/>
              <a:pPr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F515-060E-43C4-AEB1-C11AE6D27B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2B4C-0D81-447F-883E-07ABE23D4B8B}" type="datetimeFigureOut">
              <a:rPr lang="fr-FR" smtClean="0"/>
              <a:pPr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F515-060E-43C4-AEB1-C11AE6D27B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2B4C-0D81-447F-883E-07ABE23D4B8B}" type="datetimeFigureOut">
              <a:rPr lang="fr-FR" smtClean="0"/>
              <a:pPr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F515-060E-43C4-AEB1-C11AE6D27B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2B4C-0D81-447F-883E-07ABE23D4B8B}" type="datetimeFigureOut">
              <a:rPr lang="fr-FR" smtClean="0"/>
              <a:pPr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F515-060E-43C4-AEB1-C11AE6D27B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2B4C-0D81-447F-883E-07ABE23D4B8B}" type="datetimeFigureOut">
              <a:rPr lang="fr-FR" smtClean="0"/>
              <a:pPr/>
              <a:t>20/02/2024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F515-060E-43C4-AEB1-C11AE6D27B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2B4C-0D81-447F-883E-07ABE23D4B8B}" type="datetimeFigureOut">
              <a:rPr lang="fr-FR" smtClean="0"/>
              <a:pPr/>
              <a:t>20/02/2024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F515-060E-43C4-AEB1-C11AE6D27B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2B4C-0D81-447F-883E-07ABE23D4B8B}" type="datetimeFigureOut">
              <a:rPr lang="fr-FR" smtClean="0"/>
              <a:pPr/>
              <a:t>20/02/2024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F515-060E-43C4-AEB1-C11AE6D27B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2B4C-0D81-447F-883E-07ABE23D4B8B}" type="datetimeFigureOut">
              <a:rPr lang="fr-FR" smtClean="0"/>
              <a:pPr/>
              <a:t>20/02/2024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F515-060E-43C4-AEB1-C11AE6D27B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2B4C-0D81-447F-883E-07ABE23D4B8B}" type="datetimeFigureOut">
              <a:rPr lang="fr-FR" smtClean="0"/>
              <a:pPr/>
              <a:t>20/02/2024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F515-060E-43C4-AEB1-C11AE6D27B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2B4C-0D81-447F-883E-07ABE23D4B8B}" type="datetimeFigureOut">
              <a:rPr lang="fr-FR" smtClean="0"/>
              <a:pPr/>
              <a:t>20/02/2024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F515-060E-43C4-AEB1-C11AE6D27B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32B4C-0D81-447F-883E-07ABE23D4B8B}" type="datetimeFigureOut">
              <a:rPr lang="fr-FR" smtClean="0"/>
              <a:pPr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F515-060E-43C4-AEB1-C11AE6D27B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PÊCHE EN NYMPHE AU FIL (NAF)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3. BAS DE LIGNE.</a:t>
            </a:r>
            <a:endParaRPr lang="fr-FR" dirty="0"/>
          </a:p>
        </p:txBody>
      </p:sp>
      <p:pic>
        <p:nvPicPr>
          <p:cNvPr id="6" name="Image 5" descr="Bas de ligne NA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463" y="1556792"/>
            <a:ext cx="8220993" cy="213721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3568" y="551723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La pointe doit avoir une longueur de 1X1/2 la profondeur estimée du poste pêché.</a:t>
            </a:r>
          </a:p>
          <a:p>
            <a:r>
              <a:rPr lang="fr-BE" dirty="0" smtClean="0"/>
              <a:t>En effet il faut tenir compte également de la vitesse du courant.</a:t>
            </a:r>
            <a:endParaRPr lang="fr-FR" dirty="0"/>
          </a:p>
        </p:txBody>
      </p:sp>
      <p:pic>
        <p:nvPicPr>
          <p:cNvPr id="1026" name="Picture 2" descr="C:\Users\Marcus\Pictures\Noeuds\Micro 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93305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rcus\Pictures\Noeuds\Raccord micro 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72" y="1340768"/>
            <a:ext cx="5888100" cy="5056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Nœud baril (</a:t>
            </a:r>
            <a:r>
              <a:rPr lang="fr-BE" dirty="0" err="1" smtClean="0"/>
              <a:t>blood</a:t>
            </a:r>
            <a:r>
              <a:rPr lang="fr-BE" dirty="0" smtClean="0"/>
              <a:t> </a:t>
            </a:r>
            <a:r>
              <a:rPr lang="fr-BE" dirty="0" err="1" smtClean="0"/>
              <a:t>knot</a:t>
            </a:r>
            <a:r>
              <a:rPr lang="fr-BE" dirty="0" smtClean="0"/>
              <a:t>).</a:t>
            </a:r>
            <a:endParaRPr lang="fr-FR" dirty="0"/>
          </a:p>
        </p:txBody>
      </p:sp>
      <p:pic>
        <p:nvPicPr>
          <p:cNvPr id="4" name="Espace réservé du contenu 3" descr="Noeud baril (blood knot)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4655" y="1600200"/>
            <a:ext cx="2394689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6444208" y="177281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Pour raccorder des fils compris en diamètre de 50 à 18/100</a:t>
            </a:r>
            <a:endParaRPr lang="fr-FR" dirty="0"/>
          </a:p>
        </p:txBody>
      </p:sp>
      <p:pic>
        <p:nvPicPr>
          <p:cNvPr id="6" name="Espace réservé du contenu 7" descr="Noeud baril (blood kno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1700808"/>
            <a:ext cx="2609695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Nœud du chirurgien.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44208" y="177281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Pour raccorder des fils de 18/100 à …</a:t>
            </a:r>
          </a:p>
          <a:p>
            <a:r>
              <a:rPr lang="fr-BE" dirty="0" smtClean="0"/>
              <a:t>Pour pré-pointe et pointe.</a:t>
            </a:r>
            <a:endParaRPr lang="fr-FR" dirty="0"/>
          </a:p>
        </p:txBody>
      </p:sp>
      <p:pic>
        <p:nvPicPr>
          <p:cNvPr id="9" name="Image 8" descr="Noeud du chirurgi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8255"/>
            <a:ext cx="6141379" cy="43170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Nœud </a:t>
            </a:r>
            <a:r>
              <a:rPr lang="fr-BE" dirty="0" err="1" smtClean="0"/>
              <a:t>perfect</a:t>
            </a:r>
            <a:r>
              <a:rPr lang="fr-BE" dirty="0" smtClean="0"/>
              <a:t> </a:t>
            </a:r>
            <a:r>
              <a:rPr lang="fr-BE" dirty="0" err="1" smtClean="0"/>
              <a:t>loop</a:t>
            </a:r>
            <a:r>
              <a:rPr lang="fr-BE" dirty="0" smtClean="0"/>
              <a:t> (micro boucle).</a:t>
            </a:r>
            <a:endParaRPr lang="fr-FR" dirty="0"/>
          </a:p>
        </p:txBody>
      </p:sp>
      <p:pic>
        <p:nvPicPr>
          <p:cNvPr id="3074" name="Picture 2" descr="La micro bou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5"/>
            <a:ext cx="4104456" cy="5167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arcus\Pictures\Noeuds\Noeud d'attache mou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332657"/>
            <a:ext cx="7597575" cy="621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Users\Marcus\Pictures\Noeuds\Noeud Dav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60424" cy="5825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urle Knot - How to tie the Turle Knot animated and illustrated | Fishing  Kn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6" cy="588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3. POSITION DE PÊCHE.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1844824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BE" dirty="0" smtClean="0"/>
              <a:t>Eviter de tenir la canne haute avec le bras tendu.</a:t>
            </a:r>
          </a:p>
          <a:p>
            <a:pPr>
              <a:buFontTx/>
              <a:buChar char="-"/>
            </a:pPr>
            <a:endParaRPr lang="fr-BE" dirty="0"/>
          </a:p>
          <a:p>
            <a:pPr>
              <a:buFontTx/>
              <a:buChar char="-"/>
            </a:pPr>
            <a:r>
              <a:rPr lang="fr-BE" dirty="0" smtClean="0"/>
              <a:t>Scion de la canne en aval de la ligne et le déplacer à la même vitesse que le courant afin d’éviter de tirer les mouches.</a:t>
            </a:r>
          </a:p>
          <a:p>
            <a:pPr>
              <a:buFontTx/>
              <a:buChar char="-"/>
            </a:pPr>
            <a:endParaRPr lang="fr-BE" dirty="0"/>
          </a:p>
          <a:p>
            <a:pPr>
              <a:buFontTx/>
              <a:buChar char="-"/>
            </a:pPr>
            <a:r>
              <a:rPr lang="fr-BE" dirty="0" smtClean="0"/>
              <a:t>Indicateur au dessus de l’eau.</a:t>
            </a:r>
          </a:p>
          <a:p>
            <a:pPr>
              <a:buFontTx/>
              <a:buChar char="-"/>
            </a:pPr>
            <a:endParaRPr lang="fr-BE" dirty="0"/>
          </a:p>
          <a:p>
            <a:pPr>
              <a:buFontTx/>
              <a:buChar char="-"/>
            </a:pPr>
            <a:r>
              <a:rPr lang="fr-BE" dirty="0" smtClean="0"/>
              <a:t>On peut s’aider de la main libre pour tenir tendu le fil.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3. INDICATEURS.</a:t>
            </a:r>
            <a:endParaRPr lang="fr-FR" dirty="0"/>
          </a:p>
        </p:txBody>
      </p:sp>
      <p:pic>
        <p:nvPicPr>
          <p:cNvPr id="30722" name="Picture 2" descr="Indicateurs pêche à la mouche acheter sur pecheur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143125" cy="2143125"/>
          </a:xfrm>
          <a:prstGeom prst="rect">
            <a:avLst/>
          </a:prstGeom>
          <a:noFill/>
        </p:spPr>
      </p:pic>
      <p:pic>
        <p:nvPicPr>
          <p:cNvPr id="30726" name="Picture 6" descr="PLC Pêche à la mouche - NEW ZEALAND Strike Indicator Tool Kit | PLC-PECHE.F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12776"/>
            <a:ext cx="3059832" cy="3153173"/>
          </a:xfrm>
          <a:prstGeom prst="rect">
            <a:avLst/>
          </a:prstGeom>
          <a:noFill/>
        </p:spPr>
      </p:pic>
      <p:sp>
        <p:nvSpPr>
          <p:cNvPr id="30732" name="AutoShape 12" descr="Maximumcatch-Indicateur de frappe pour pêche à la mouche, 10 pièces en  forme de larme, 14.4x9.9mm, couleur jaune ou rou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34" name="AutoShape 14" descr="Maximumcatch-Indicateur de frappe pour pêche à la mouche, 10 pièces en  forme de larme, 14.4x9.9mm, couleur jaune ou rou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36" name="AutoShape 16" descr="Maximumcatch-Indicateur de frappe pour pêche à la mouche, 10 pièces en  forme de larme, 14.4x9.9mm, couleur jaune ou rou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38" name="Picture 18" descr="indicateurs de touches | Ardent Fly Fish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2971" y="1628800"/>
            <a:ext cx="2143125" cy="2143125"/>
          </a:xfrm>
          <a:prstGeom prst="rect">
            <a:avLst/>
          </a:prstGeom>
          <a:noFill/>
        </p:spPr>
      </p:pic>
      <p:pic>
        <p:nvPicPr>
          <p:cNvPr id="30740" name="Picture 20" descr="Indicateurs pêche à la mouche acheter sur pecheur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2971" y="4077072"/>
            <a:ext cx="2143125" cy="2143125"/>
          </a:xfrm>
          <a:prstGeom prst="rect">
            <a:avLst/>
          </a:prstGeom>
          <a:noFill/>
        </p:spPr>
      </p:pic>
      <p:pic>
        <p:nvPicPr>
          <p:cNvPr id="30742" name="Picture 22" descr="Indicateurs pêche à la mouche acheter sur pecheur.c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3211" y="4581128"/>
            <a:ext cx="2143125" cy="2143125"/>
          </a:xfrm>
          <a:prstGeom prst="rect">
            <a:avLst/>
          </a:prstGeom>
          <a:noFill/>
        </p:spPr>
      </p:pic>
      <p:pic>
        <p:nvPicPr>
          <p:cNvPr id="30746" name="Picture 26" descr="PLC Pêche à la mouche - Indicateurs &amp; connecteurs | PLC-PECHE.F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71703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1. Principe général.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Nymphe :  larve aquatique vivant au fond de l’eau ayant une forme immature d’insecte.</a:t>
            </a:r>
          </a:p>
          <a:p>
            <a:endParaRPr lang="fr-BE" dirty="0"/>
          </a:p>
          <a:p>
            <a:r>
              <a:rPr lang="fr-BE" dirty="0" smtClean="0"/>
              <a:t>Plus de 80 % de la nourriture des poissons. 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Mnft – Tube De Flotteur En Mousse, Indicateur De Frappe, Accessoire De Pêche  À La Mouche, Jaune Ou Rouge, En Forme De Goutte D'eau, 5 Pièces - Flotteur  De Pêche - AliEx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836712"/>
            <a:ext cx="2143125" cy="2143125"/>
          </a:xfrm>
          <a:prstGeom prst="rect">
            <a:avLst/>
          </a:prstGeom>
          <a:noFill/>
        </p:spPr>
      </p:pic>
      <p:pic>
        <p:nvPicPr>
          <p:cNvPr id="32776" name="Picture 8" descr="ENSEMBLE DE 4 mousse indicateur de frappe pour pêche à la mouche haute  visibil EUR 7,16 - PicClick F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052736"/>
            <a:ext cx="2143125" cy="2143125"/>
          </a:xfrm>
          <a:prstGeom prst="rect">
            <a:avLst/>
          </a:prstGeom>
          <a:noFill/>
        </p:spPr>
      </p:pic>
      <p:pic>
        <p:nvPicPr>
          <p:cNvPr id="32778" name="Picture 10" descr="articles de pêche Kees Hamelink - catalogue mouches indicat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1905000" cy="1428750"/>
          </a:xfrm>
          <a:prstGeom prst="rect">
            <a:avLst/>
          </a:prstGeom>
          <a:noFill/>
        </p:spPr>
      </p:pic>
      <p:pic>
        <p:nvPicPr>
          <p:cNvPr id="9" name="Picture 8" descr="Les mouches indicateur, pour la pêche en nymphe au f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501008"/>
            <a:ext cx="2143125" cy="2143125"/>
          </a:xfrm>
          <a:prstGeom prst="rect">
            <a:avLst/>
          </a:prstGeom>
          <a:noFill/>
        </p:spPr>
      </p:pic>
      <p:pic>
        <p:nvPicPr>
          <p:cNvPr id="32782" name="Picture 14" descr="Float Foam Strike Indicateur Pêche à la mouche 1 Tube 6 Pièces Jaune &amp;  Orange | Fruugo F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429000"/>
            <a:ext cx="2736304" cy="2736304"/>
          </a:xfrm>
          <a:prstGeom prst="rect">
            <a:avLst/>
          </a:prstGeom>
          <a:noFill/>
        </p:spPr>
      </p:pic>
      <p:pic>
        <p:nvPicPr>
          <p:cNvPr id="32784" name="Picture 16" descr="Indicateurs Nymphe, Mouche &amp; Indicateurs de touche - livrés en 24/48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83671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MATERIEL.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BE" dirty="0" smtClean="0"/>
              <a:t>Canne : longueur en moyenne de 10 à 11 ‘</a:t>
            </a:r>
          </a:p>
          <a:p>
            <a:pPr>
              <a:buNone/>
            </a:pPr>
            <a:r>
              <a:rPr lang="fr-BE" dirty="0" smtClean="0"/>
              <a:t>                            en soie de 3 ou 4.</a:t>
            </a:r>
            <a:endParaRPr lang="fr-BE" dirty="0"/>
          </a:p>
          <a:p>
            <a:r>
              <a:rPr lang="fr-BE" dirty="0" smtClean="0"/>
              <a:t> 3 : pour nymphes légères (billes tungstènes  </a:t>
            </a:r>
          </a:p>
          <a:p>
            <a:pPr>
              <a:buNone/>
            </a:pPr>
            <a:r>
              <a:rPr lang="fr-BE" dirty="0" smtClean="0"/>
              <a:t>          de maximum 2,5 mm et billes laiton).</a:t>
            </a:r>
          </a:p>
          <a:p>
            <a:pPr>
              <a:buNone/>
            </a:pPr>
            <a:r>
              <a:rPr lang="fr-BE" dirty="0"/>
              <a:t>	</a:t>
            </a:r>
            <a:r>
              <a:rPr lang="fr-BE" dirty="0" smtClean="0"/>
              <a:t>	Pour pêche des poissons de moins de 50 cm.</a:t>
            </a:r>
          </a:p>
          <a:p>
            <a:r>
              <a:rPr lang="fr-BE" dirty="0" smtClean="0"/>
              <a:t> 4 :  pour nymphes lourdes (billes tungstènes    	 de plus de 2,5 mm (3,5 mm / 4,0 mm). </a:t>
            </a:r>
          </a:p>
          <a:p>
            <a:pPr>
              <a:buNone/>
            </a:pPr>
            <a:r>
              <a:rPr lang="fr-BE" dirty="0"/>
              <a:t> </a:t>
            </a:r>
            <a:r>
              <a:rPr lang="fr-BE" dirty="0" smtClean="0"/>
              <a:t>          Pour pêche de poissons de + de 50 cm.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MATERIEL (suite).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u="sng" dirty="0" smtClean="0"/>
              <a:t>Moulinet</a:t>
            </a:r>
            <a:r>
              <a:rPr lang="fr-BE" dirty="0" smtClean="0"/>
              <a:t> : manuel ou semi-automatique.</a:t>
            </a:r>
          </a:p>
          <a:p>
            <a:pPr>
              <a:buNone/>
            </a:pPr>
            <a:r>
              <a:rPr lang="fr-BE" dirty="0" smtClean="0"/>
              <a:t>     			</a:t>
            </a:r>
            <a:r>
              <a:rPr lang="fr-BE" i="1" u="sng" dirty="0" smtClean="0"/>
              <a:t>Manuel</a:t>
            </a:r>
            <a:r>
              <a:rPr lang="fr-BE" dirty="0" smtClean="0"/>
              <a:t> : </a:t>
            </a:r>
          </a:p>
          <a:p>
            <a:pPr>
              <a:buNone/>
            </a:pPr>
            <a:r>
              <a:rPr lang="fr-BE" dirty="0"/>
              <a:t> </a:t>
            </a:r>
            <a:r>
              <a:rPr lang="fr-BE" dirty="0" smtClean="0"/>
              <a:t>    - Possède une manivelle qui aide le pêcheur  	  en cas de rush de gros poisson.</a:t>
            </a:r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/>
              <a:t> </a:t>
            </a:r>
            <a:r>
              <a:rPr lang="fr-BE" dirty="0" smtClean="0"/>
              <a:t>     - Est muni d’un frein facilement réglable en 	   action de pêche. 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MATERIEL (suite).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			</a:t>
            </a:r>
            <a:r>
              <a:rPr lang="fr-BE" i="1" u="sng" dirty="0" smtClean="0"/>
              <a:t>Semi-automatique : </a:t>
            </a:r>
          </a:p>
          <a:p>
            <a:pPr>
              <a:buNone/>
            </a:pPr>
            <a:r>
              <a:rPr lang="fr-BE" dirty="0"/>
              <a:t> </a:t>
            </a:r>
            <a:r>
              <a:rPr lang="fr-BE" dirty="0" smtClean="0"/>
              <a:t>    - Sur de nombreux modèles pas de manivelle.</a:t>
            </a:r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/>
              <a:t> </a:t>
            </a:r>
            <a:r>
              <a:rPr lang="fr-BE" dirty="0" smtClean="0"/>
              <a:t>     - Est muni d’un frein difficilement réglable en 	                       action de pêche. </a:t>
            </a:r>
          </a:p>
          <a:p>
            <a:pPr>
              <a:buNone/>
            </a:pPr>
            <a:r>
              <a:rPr lang="fr-BE" dirty="0"/>
              <a:t> </a:t>
            </a:r>
            <a:r>
              <a:rPr lang="fr-BE" dirty="0" smtClean="0"/>
              <a:t>      - Mécanisme très sensible. 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MATERIEL (suite).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fr-BE" u="sng" dirty="0" smtClean="0"/>
              <a:t>Nymphes </a:t>
            </a:r>
            <a:r>
              <a:rPr lang="fr-BE" dirty="0" smtClean="0"/>
              <a:t>: classiques et </a:t>
            </a:r>
            <a:r>
              <a:rPr lang="fr-BE" dirty="0" err="1" smtClean="0"/>
              <a:t>perdigones</a:t>
            </a:r>
            <a:r>
              <a:rPr lang="fr-BE" dirty="0" smtClean="0"/>
              <a:t>.</a:t>
            </a:r>
          </a:p>
          <a:p>
            <a:pPr>
              <a:buNone/>
            </a:pPr>
            <a:r>
              <a:rPr lang="fr-BE" dirty="0" smtClean="0"/>
              <a:t>     			</a:t>
            </a:r>
            <a:r>
              <a:rPr lang="fr-BE" i="1" u="sng" dirty="0" smtClean="0"/>
              <a:t>Classiques:</a:t>
            </a:r>
            <a:r>
              <a:rPr lang="fr-BE" dirty="0" smtClean="0"/>
              <a:t> </a:t>
            </a:r>
          </a:p>
          <a:p>
            <a:pPr>
              <a:buNone/>
            </a:pPr>
            <a:r>
              <a:rPr lang="fr-BE" dirty="0"/>
              <a:t> </a:t>
            </a:r>
            <a:r>
              <a:rPr lang="fr-BE" dirty="0" smtClean="0"/>
              <a:t>    - </a:t>
            </a:r>
            <a:r>
              <a:rPr lang="fr-BE" sz="2800" dirty="0" smtClean="0"/>
              <a:t>Type </a:t>
            </a:r>
            <a:r>
              <a:rPr lang="fr-BE" sz="2800" dirty="0" err="1" smtClean="0"/>
              <a:t>Pheasant</a:t>
            </a:r>
            <a:r>
              <a:rPr lang="fr-BE" sz="2800" dirty="0" smtClean="0"/>
              <a:t> </a:t>
            </a:r>
            <a:r>
              <a:rPr lang="fr-BE" sz="2800" dirty="0" err="1" smtClean="0"/>
              <a:t>Tail</a:t>
            </a:r>
            <a:r>
              <a:rPr lang="fr-BE" sz="2800" dirty="0" smtClean="0"/>
              <a:t>, O.R.L (oreille de                                                         lièvre),etc...</a:t>
            </a:r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/>
              <a:t> </a:t>
            </a:r>
            <a:r>
              <a:rPr lang="fr-BE" dirty="0" smtClean="0"/>
              <a:t>     </a:t>
            </a:r>
            <a:endParaRPr lang="fr-FR" dirty="0"/>
          </a:p>
        </p:txBody>
      </p:sp>
      <p:pic>
        <p:nvPicPr>
          <p:cNvPr id="4" name="Image 3" descr="Oreille de lièvre 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356992"/>
            <a:ext cx="1690139" cy="1205632"/>
          </a:xfrm>
          <a:prstGeom prst="rect">
            <a:avLst/>
          </a:prstGeom>
        </p:spPr>
      </p:pic>
      <p:pic>
        <p:nvPicPr>
          <p:cNvPr id="5" name="Image 4" descr="Oreille de lièvre 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56993"/>
            <a:ext cx="1733981" cy="1152128"/>
          </a:xfrm>
          <a:prstGeom prst="rect">
            <a:avLst/>
          </a:prstGeom>
        </p:spPr>
      </p:pic>
      <p:pic>
        <p:nvPicPr>
          <p:cNvPr id="6" name="Image 5" descr="Pheasant Tail 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789040"/>
            <a:ext cx="1857375" cy="1200150"/>
          </a:xfrm>
          <a:prstGeom prst="rect">
            <a:avLst/>
          </a:prstGeom>
        </p:spPr>
      </p:pic>
      <p:pic>
        <p:nvPicPr>
          <p:cNvPr id="7" name="Image 6" descr="Pheasant TailSsawy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789040"/>
            <a:ext cx="1945271" cy="1207194"/>
          </a:xfrm>
          <a:prstGeom prst="rect">
            <a:avLst/>
          </a:prstGeom>
        </p:spPr>
      </p:pic>
      <p:pic>
        <p:nvPicPr>
          <p:cNvPr id="8" name="Image 7" descr="Pheasant-tail NC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5013176"/>
            <a:ext cx="2375104" cy="1584176"/>
          </a:xfrm>
          <a:prstGeom prst="rect">
            <a:avLst/>
          </a:prstGeom>
        </p:spPr>
      </p:pic>
      <p:pic>
        <p:nvPicPr>
          <p:cNvPr id="10" name="Image 9" descr="Pheasant-tail NC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8159" y="5013176"/>
            <a:ext cx="1753841" cy="1684784"/>
          </a:xfrm>
          <a:prstGeom prst="rect">
            <a:avLst/>
          </a:prstGeom>
        </p:spPr>
      </p:pic>
      <p:pic>
        <p:nvPicPr>
          <p:cNvPr id="11" name="Image 10" descr="Pheasant-tail N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5400600"/>
            <a:ext cx="1412776" cy="1412776"/>
          </a:xfrm>
          <a:prstGeom prst="rect">
            <a:avLst/>
          </a:prstGeom>
        </p:spPr>
      </p:pic>
      <p:pic>
        <p:nvPicPr>
          <p:cNvPr id="12" name="Image 11" descr="Pheasant-tail-mouch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40932" y="4610942"/>
            <a:ext cx="3907532" cy="11791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MATERIEL (suite).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fr-BE" u="sng" dirty="0" smtClean="0"/>
              <a:t>Nymphes </a:t>
            </a:r>
            <a:r>
              <a:rPr lang="fr-BE" dirty="0" smtClean="0"/>
              <a:t>: classiques</a:t>
            </a:r>
          </a:p>
          <a:p>
            <a:pPr>
              <a:buNone/>
            </a:pPr>
            <a:r>
              <a:rPr lang="fr-BE" dirty="0" smtClean="0"/>
              <a:t>    -  composées de dubbing, fibres de plumes,… </a:t>
            </a:r>
          </a:p>
          <a:p>
            <a:pPr>
              <a:buNone/>
            </a:pPr>
            <a:r>
              <a:rPr lang="fr-BE" dirty="0"/>
              <a:t>	</a:t>
            </a:r>
            <a:r>
              <a:rPr lang="fr-BE" dirty="0" smtClean="0"/>
              <a:t>    lestées ou non (fil de plomb	ou billes).  </a:t>
            </a:r>
          </a:p>
          <a:p>
            <a:pPr>
              <a:buNone/>
            </a:pPr>
            <a:r>
              <a:rPr lang="fr-BE" dirty="0"/>
              <a:t> </a:t>
            </a:r>
            <a:r>
              <a:rPr lang="fr-BE" dirty="0" smtClean="0"/>
              <a:t>   -  Immersion +/- lente.  </a:t>
            </a:r>
          </a:p>
          <a:p>
            <a:pPr>
              <a:buNone/>
            </a:pPr>
            <a:endParaRPr lang="fr-BE" dirty="0"/>
          </a:p>
          <a:p>
            <a:pPr>
              <a:buNone/>
            </a:pPr>
            <a:r>
              <a:rPr lang="fr-BE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MATERIEL (suite).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fr-BE" u="sng" dirty="0" smtClean="0"/>
              <a:t>Nymphes </a:t>
            </a:r>
            <a:r>
              <a:rPr lang="fr-BE" dirty="0" smtClean="0"/>
              <a:t>: </a:t>
            </a:r>
            <a:r>
              <a:rPr lang="fr-BE" dirty="0" err="1" smtClean="0"/>
              <a:t>perdigones</a:t>
            </a:r>
            <a:r>
              <a:rPr lang="fr-BE" dirty="0" smtClean="0"/>
              <a:t>.</a:t>
            </a:r>
          </a:p>
          <a:p>
            <a:pPr>
              <a:buNone/>
            </a:pPr>
            <a:r>
              <a:rPr lang="fr-BE" dirty="0" smtClean="0"/>
              <a:t>     			</a:t>
            </a:r>
          </a:p>
          <a:p>
            <a:pPr>
              <a:buNone/>
            </a:pPr>
            <a:r>
              <a:rPr lang="fr-BE" dirty="0"/>
              <a:t> </a:t>
            </a:r>
            <a:r>
              <a:rPr lang="fr-BE" dirty="0" smtClean="0"/>
              <a:t>     </a:t>
            </a:r>
            <a:endParaRPr lang="fr-FR" dirty="0"/>
          </a:p>
        </p:txBody>
      </p:sp>
      <p:pic>
        <p:nvPicPr>
          <p:cNvPr id="13" name="Image 12" descr="Perdi 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3" y="2492896"/>
            <a:ext cx="2322839" cy="1440160"/>
          </a:xfrm>
          <a:prstGeom prst="rect">
            <a:avLst/>
          </a:prstGeom>
        </p:spPr>
      </p:pic>
      <p:pic>
        <p:nvPicPr>
          <p:cNvPr id="14" name="Image 13" descr="Perdigone bille décalé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8770" y="2564904"/>
            <a:ext cx="2427366" cy="1368152"/>
          </a:xfrm>
          <a:prstGeom prst="rect">
            <a:avLst/>
          </a:prstGeom>
        </p:spPr>
      </p:pic>
      <p:pic>
        <p:nvPicPr>
          <p:cNvPr id="15" name="Image 14" descr="Perdigone quill natur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589" y="2564904"/>
            <a:ext cx="2008795" cy="1368152"/>
          </a:xfrm>
          <a:prstGeom prst="rect">
            <a:avLst/>
          </a:prstGeom>
        </p:spPr>
      </p:pic>
      <p:pic>
        <p:nvPicPr>
          <p:cNvPr id="16" name="Image 15" descr="Perdigone Ice 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077072"/>
            <a:ext cx="2276475" cy="1295400"/>
          </a:xfrm>
          <a:prstGeom prst="rect">
            <a:avLst/>
          </a:prstGeom>
        </p:spPr>
      </p:pic>
      <p:pic>
        <p:nvPicPr>
          <p:cNvPr id="18" name="Image 17" descr="Top 5 perdigon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3687" y="4005064"/>
            <a:ext cx="3986625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MATERIEL (suite).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fr-BE" u="sng" dirty="0" smtClean="0"/>
              <a:t>Nymphes </a:t>
            </a:r>
            <a:r>
              <a:rPr lang="fr-BE" dirty="0" smtClean="0"/>
              <a:t>: </a:t>
            </a:r>
            <a:r>
              <a:rPr lang="fr-BE" dirty="0" err="1" smtClean="0"/>
              <a:t>perdigones</a:t>
            </a:r>
            <a:r>
              <a:rPr lang="fr-BE" dirty="0" smtClean="0"/>
              <a:t>.</a:t>
            </a:r>
          </a:p>
          <a:p>
            <a:pPr>
              <a:buNone/>
            </a:pPr>
            <a:r>
              <a:rPr lang="fr-BE" dirty="0" smtClean="0"/>
              <a:t>    Origine : Espagne.</a:t>
            </a:r>
          </a:p>
          <a:p>
            <a:pPr>
              <a:buNone/>
            </a:pPr>
            <a:r>
              <a:rPr lang="fr-BE" dirty="0" smtClean="0"/>
              <a:t>     	- Imitations avec bille tungstène hors     </a:t>
            </a:r>
          </a:p>
          <a:p>
            <a:pPr>
              <a:buNone/>
            </a:pPr>
            <a:r>
              <a:rPr lang="fr-BE" dirty="0"/>
              <a:t> </a:t>
            </a:r>
            <a:r>
              <a:rPr lang="fr-BE" dirty="0" smtClean="0"/>
              <a:t>           gabarit par rapport aux autres nymphes.</a:t>
            </a:r>
          </a:p>
          <a:p>
            <a:pPr>
              <a:buNone/>
            </a:pPr>
            <a:r>
              <a:rPr lang="fr-BE" dirty="0"/>
              <a:t> </a:t>
            </a:r>
            <a:r>
              <a:rPr lang="fr-BE" dirty="0" smtClean="0"/>
              <a:t>         - Immersion rapide due à leur corps lisse et  </a:t>
            </a:r>
          </a:p>
          <a:p>
            <a:pPr>
              <a:buNone/>
            </a:pPr>
            <a:r>
              <a:rPr lang="fr-BE" dirty="0"/>
              <a:t> </a:t>
            </a:r>
            <a:r>
              <a:rPr lang="fr-BE" dirty="0" smtClean="0"/>
              <a:t>            poids important.		</a:t>
            </a:r>
          </a:p>
          <a:p>
            <a:pPr>
              <a:buNone/>
            </a:pPr>
            <a:r>
              <a:rPr lang="fr-BE" dirty="0"/>
              <a:t> </a:t>
            </a:r>
            <a:r>
              <a:rPr lang="fr-BE" dirty="0" smtClean="0"/>
              <a:t>     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286</Words>
  <Application>Microsoft Office PowerPoint</Application>
  <PresentationFormat>Affichage à l'écran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PÊCHE EN NYMPHE AU FIL (NAF)</vt:lpstr>
      <vt:lpstr>1. Principe général.</vt:lpstr>
      <vt:lpstr>2. MATERIEL.</vt:lpstr>
      <vt:lpstr>MATERIEL (suite).</vt:lpstr>
      <vt:lpstr>MATERIEL (suite).</vt:lpstr>
      <vt:lpstr>MATERIEL (suite).</vt:lpstr>
      <vt:lpstr>MATERIEL (suite).</vt:lpstr>
      <vt:lpstr>MATERIEL (suite).</vt:lpstr>
      <vt:lpstr>MATERIEL (suite).</vt:lpstr>
      <vt:lpstr>3. BAS DE LIGNE.</vt:lpstr>
      <vt:lpstr>Diapositive 11</vt:lpstr>
      <vt:lpstr>Nœud baril (blood knot).</vt:lpstr>
      <vt:lpstr>Nœud du chirurgien.</vt:lpstr>
      <vt:lpstr>Nœud perfect loop (micro boucle).</vt:lpstr>
      <vt:lpstr>Diapositive 15</vt:lpstr>
      <vt:lpstr>Diapositive 16</vt:lpstr>
      <vt:lpstr>Diapositive 17</vt:lpstr>
      <vt:lpstr>3. POSITION DE PÊCHE.</vt:lpstr>
      <vt:lpstr>3. INDICATEURS.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PÊCHE EN NYMPHE AU FIL (NAF)</dc:title>
  <dc:creator>Marcus</dc:creator>
  <cp:lastModifiedBy>Marcus</cp:lastModifiedBy>
  <cp:revision>17</cp:revision>
  <dcterms:created xsi:type="dcterms:W3CDTF">2024-02-20T08:08:02Z</dcterms:created>
  <dcterms:modified xsi:type="dcterms:W3CDTF">2024-02-20T13:30:23Z</dcterms:modified>
</cp:coreProperties>
</file>